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"/>
  </p:notesMasterIdLst>
  <p:handoutMasterIdLst>
    <p:handoutMasterId r:id="rId8"/>
  </p:handoutMasterIdLst>
  <p:sldIdLst>
    <p:sldId id="310" r:id="rId2"/>
    <p:sldId id="378" r:id="rId3"/>
    <p:sldId id="375" r:id="rId4"/>
    <p:sldId id="379" r:id="rId5"/>
    <p:sldId id="359" r:id="rId6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B6DE7"/>
    <a:srgbClr val="F9E7F5"/>
    <a:srgbClr val="F1C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58" autoAdjust="0"/>
    <p:restoredTop sz="93651" autoAdjust="0"/>
  </p:normalViewPr>
  <p:slideViewPr>
    <p:cSldViewPr>
      <p:cViewPr>
        <p:scale>
          <a:sx n="76" d="100"/>
          <a:sy n="76" d="100"/>
        </p:scale>
        <p:origin x="-972" y="-4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CD98B-3F08-4C73-A804-AB18CF7DC612}" type="datetimeFigureOut">
              <a:rPr lang="sk-SK" smtClean="0"/>
              <a:t>2. 6. 2020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54F72-7A7A-4610-A5EC-4C433CC7F1D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6015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94DF6-8F0A-4945-9FAD-DA13C9F02C05}" type="slidenum">
              <a:rPr lang="sk-SK" smtClean="0"/>
              <a:pPr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190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2. 6. 2020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lokTextu 6"/>
          <p:cNvSpPr txBox="1"/>
          <p:nvPr/>
        </p:nvSpPr>
        <p:spPr>
          <a:xfrm>
            <a:off x="1164863" y="3861048"/>
            <a:ext cx="69193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Ideas on possible Danube call aimed at increasing of R&amp;I</a:t>
            </a:r>
            <a:r>
              <a:rPr lang="sk-SK" sz="2000" b="1" dirty="0"/>
              <a:t> </a:t>
            </a:r>
            <a:r>
              <a:rPr lang="en-US" sz="2000" b="1" dirty="0"/>
              <a:t>performance of the Danube countries </a:t>
            </a:r>
            <a:endParaRPr lang="sk-SK" sz="2000" b="1" dirty="0"/>
          </a:p>
          <a:p>
            <a:r>
              <a:rPr lang="en-GB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XVII</a:t>
            </a:r>
            <a:r>
              <a:rPr lang="sk-SK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GB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PA7 Steering Group Meeting</a:t>
            </a:r>
            <a:endParaRPr lang="sk-SK" sz="2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9" name="Obrázok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t="11297" r="58413" b="79366"/>
          <a:stretch/>
        </p:blipFill>
        <p:spPr bwMode="auto">
          <a:xfrm>
            <a:off x="25224" y="6047338"/>
            <a:ext cx="1882480" cy="5500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 result for danube transnational program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983890"/>
            <a:ext cx="1932747" cy="5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-7055" y="55585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elgra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69" y="6003552"/>
            <a:ext cx="1925723" cy="5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eu flag ipa partn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3"/>
            <a:ext cx="872344" cy="79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164863" y="5179028"/>
            <a:ext cx="7128792" cy="410212"/>
          </a:xfrm>
        </p:spPr>
        <p:txBody>
          <a:bodyPr>
            <a:noAutofit/>
          </a:bodyPr>
          <a:lstStyle/>
          <a:p>
            <a:pPr algn="l"/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June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2020</a:t>
            </a:r>
            <a:r>
              <a:rPr lang="sk-SK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                          </a:t>
            </a:r>
            <a:r>
              <a:rPr lang="sk-SK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Online</a:t>
            </a:r>
            <a:endParaRPr lang="sk-SK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2" descr="CVTI SR &gt; Pre médiá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399" y="5778330"/>
            <a:ext cx="907745" cy="90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81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7030A0"/>
                </a:solidFill>
              </a:rPr>
              <a:t>What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is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the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aim</a:t>
            </a:r>
            <a:r>
              <a:rPr lang="sk-SK" b="1" dirty="0" smtClean="0">
                <a:solidFill>
                  <a:srgbClr val="7030A0"/>
                </a:solidFill>
              </a:rPr>
              <a:t>?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tx2"/>
                </a:solidFill>
              </a:rPr>
              <a:t>To launch a multilateral call aimed at preparation of project proposals of Danube countries within</a:t>
            </a: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Horizon Europe part</a:t>
            </a: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„Widening Participation and Strengthening the European Research Area “  which is aimed at increasing  excellence in the  widening countries – through cooperation with excellent institutions  in Europe. </a:t>
            </a:r>
          </a:p>
          <a:p>
            <a:pPr marL="0" indent="0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>
                <a:solidFill>
                  <a:srgbClr val="7030A0"/>
                </a:solidFill>
              </a:rPr>
              <a:t>How</a:t>
            </a:r>
            <a:r>
              <a:rPr lang="sk-SK" b="1" dirty="0" smtClean="0">
                <a:solidFill>
                  <a:srgbClr val="7030A0"/>
                </a:solidFill>
              </a:rPr>
              <a:t> to </a:t>
            </a:r>
            <a:r>
              <a:rPr lang="sk-SK" b="1" dirty="0" err="1" smtClean="0">
                <a:solidFill>
                  <a:srgbClr val="7030A0"/>
                </a:solidFill>
              </a:rPr>
              <a:t>achieve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it</a:t>
            </a:r>
            <a:r>
              <a:rPr lang="sk-SK" b="1" dirty="0" smtClean="0">
                <a:solidFill>
                  <a:srgbClr val="7030A0"/>
                </a:solidFill>
              </a:rPr>
              <a:t>?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b="1" dirty="0">
                <a:solidFill>
                  <a:schemeClr val="tx2"/>
                </a:solidFill>
              </a:rPr>
              <a:t>1</a:t>
            </a:r>
            <a:r>
              <a:rPr lang="sk-SK" b="1" dirty="0">
                <a:solidFill>
                  <a:schemeClr val="tx2"/>
                </a:solidFill>
              </a:rPr>
              <a:t>.</a:t>
            </a: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Modification of the Multilateral Danube call </a:t>
            </a:r>
            <a:r>
              <a:rPr lang="en-US" dirty="0">
                <a:solidFill>
                  <a:schemeClr val="tx2"/>
                </a:solidFill>
              </a:rPr>
              <a:t>with the condition to prepare a project proposal for (or / and to submit it in the Horizon Europe )</a:t>
            </a:r>
          </a:p>
          <a:p>
            <a:pPr marL="0" indent="0" algn="just">
              <a:buNone/>
            </a:pPr>
            <a:r>
              <a:rPr lang="sk-SK" dirty="0">
                <a:solidFill>
                  <a:schemeClr val="tx2"/>
                </a:solidFill>
              </a:rPr>
              <a:t>	</a:t>
            </a:r>
            <a:r>
              <a:rPr lang="sk-SK" b="1" dirty="0">
                <a:solidFill>
                  <a:schemeClr val="tx2"/>
                </a:solidFill>
              </a:rPr>
              <a:t>Pros</a:t>
            </a:r>
            <a:r>
              <a:rPr lang="sk-SK" dirty="0">
                <a:solidFill>
                  <a:schemeClr val="tx2"/>
                </a:solidFill>
              </a:rPr>
              <a:t>:</a:t>
            </a:r>
            <a:r>
              <a:rPr lang="en-US" dirty="0">
                <a:solidFill>
                  <a:schemeClr val="tx2"/>
                </a:solidFill>
              </a:rPr>
              <a:t> This scheme was successfully  tested</a:t>
            </a:r>
          </a:p>
          <a:p>
            <a:pPr marL="0" indent="0" algn="just">
              <a:buNone/>
            </a:pPr>
            <a:r>
              <a:rPr lang="sk-SK" dirty="0">
                <a:solidFill>
                  <a:schemeClr val="tx2"/>
                </a:solidFill>
              </a:rPr>
              <a:t>	</a:t>
            </a:r>
            <a:r>
              <a:rPr lang="sk-SK" b="1" dirty="0" err="1">
                <a:solidFill>
                  <a:schemeClr val="tx2"/>
                </a:solidFill>
              </a:rPr>
              <a:t>Cons</a:t>
            </a:r>
            <a:r>
              <a:rPr lang="sk-SK" dirty="0">
                <a:solidFill>
                  <a:schemeClr val="tx2"/>
                </a:solidFill>
              </a:rPr>
              <a:t>: </a:t>
            </a:r>
            <a:r>
              <a:rPr lang="en-US" dirty="0">
                <a:solidFill>
                  <a:schemeClr val="tx2"/>
                </a:solidFill>
              </a:rPr>
              <a:t>More demanded management of the call </a:t>
            </a:r>
            <a:endParaRPr lang="sk-SK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chemeClr val="tx2"/>
              </a:solidFill>
            </a:endParaRPr>
          </a:p>
          <a:p>
            <a:pPr algn="just"/>
            <a:r>
              <a:rPr lang="en-US" b="1" dirty="0">
                <a:solidFill>
                  <a:schemeClr val="tx2"/>
                </a:solidFill>
              </a:rPr>
              <a:t>2</a:t>
            </a:r>
            <a:r>
              <a:rPr lang="sk-SK" b="1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Seed Money Facility call  </a:t>
            </a:r>
          </a:p>
          <a:p>
            <a:pPr marL="0" indent="0" algn="just">
              <a:buNone/>
            </a:pPr>
            <a:r>
              <a:rPr lang="sk-SK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</a:rPr>
              <a:t>- the call would be </a:t>
            </a:r>
            <a:r>
              <a:rPr lang="en-US" dirty="0" err="1">
                <a:solidFill>
                  <a:schemeClr val="tx2"/>
                </a:solidFill>
              </a:rPr>
              <a:t>organised</a:t>
            </a:r>
            <a:r>
              <a:rPr lang="en-US" dirty="0">
                <a:solidFill>
                  <a:schemeClr val="tx2"/>
                </a:solidFill>
              </a:rPr>
              <a:t> by an European  funding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Agency </a:t>
            </a:r>
            <a:r>
              <a:rPr lang="en-US" dirty="0">
                <a:solidFill>
                  <a:schemeClr val="tx2"/>
                </a:solidFill>
              </a:rPr>
              <a:t>as a member </a:t>
            </a:r>
            <a:r>
              <a:rPr lang="en-US" dirty="0" smtClean="0">
                <a:solidFill>
                  <a:schemeClr val="tx2"/>
                </a:solidFill>
              </a:rPr>
              <a:t>of </a:t>
            </a:r>
            <a:r>
              <a:rPr lang="en-US" dirty="0">
                <a:solidFill>
                  <a:schemeClr val="tx2"/>
                </a:solidFill>
              </a:rPr>
              <a:t>a project consortium </a:t>
            </a:r>
          </a:p>
          <a:p>
            <a:pPr algn="just"/>
            <a:endParaRPr lang="en-US" dirty="0">
              <a:solidFill>
                <a:schemeClr val="tx2"/>
              </a:solidFill>
            </a:endParaRPr>
          </a:p>
          <a:p>
            <a:pPr algn="just"/>
            <a:r>
              <a:rPr lang="en-US" b="1" dirty="0">
                <a:solidFill>
                  <a:schemeClr val="tx2"/>
                </a:solidFill>
              </a:rPr>
              <a:t>3</a:t>
            </a:r>
            <a:r>
              <a:rPr lang="sk-SK" b="1" dirty="0">
                <a:solidFill>
                  <a:schemeClr val="tx2"/>
                </a:solidFill>
              </a:rPr>
              <a:t>.</a:t>
            </a:r>
            <a:r>
              <a:rPr lang="en-US" b="1" dirty="0">
                <a:solidFill>
                  <a:schemeClr val="tx2"/>
                </a:solidFill>
              </a:rPr>
              <a:t> The call </a:t>
            </a:r>
            <a:r>
              <a:rPr lang="en-US" b="1" dirty="0" err="1">
                <a:solidFill>
                  <a:schemeClr val="tx2"/>
                </a:solidFill>
              </a:rPr>
              <a:t>lauched</a:t>
            </a:r>
            <a:r>
              <a:rPr lang="en-US" b="1" dirty="0">
                <a:solidFill>
                  <a:schemeClr val="tx2"/>
                </a:solidFill>
              </a:rPr>
              <a:t> by DSP </a:t>
            </a:r>
          </a:p>
          <a:p>
            <a:pPr marL="0" indent="0" algn="just">
              <a:buNone/>
            </a:pPr>
            <a:r>
              <a:rPr lang="sk-SK" dirty="0">
                <a:solidFill>
                  <a:schemeClr val="tx2"/>
                </a:solidFill>
              </a:rPr>
              <a:t>	-</a:t>
            </a:r>
            <a:r>
              <a:rPr lang="en-US" dirty="0">
                <a:solidFill>
                  <a:schemeClr val="tx2"/>
                </a:solidFill>
              </a:rPr>
              <a:t>In this case</a:t>
            </a:r>
            <a:r>
              <a:rPr lang="sk-SK" dirty="0">
                <a:solidFill>
                  <a:schemeClr val="tx2"/>
                </a:solidFill>
              </a:rPr>
              <a:t>,</a:t>
            </a:r>
            <a:r>
              <a:rPr lang="en-US" dirty="0">
                <a:solidFill>
                  <a:schemeClr val="tx2"/>
                </a:solidFill>
              </a:rPr>
              <a:t> the call could be spread also for other </a:t>
            </a:r>
            <a:r>
              <a:rPr lang="sk-SK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</a:rPr>
              <a:t>European </a:t>
            </a:r>
            <a:r>
              <a:rPr lang="en-US" dirty="0">
                <a:solidFill>
                  <a:schemeClr val="tx2"/>
                </a:solidFill>
              </a:rPr>
              <a:t>Schemes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>
                <a:solidFill>
                  <a:schemeClr val="tx2"/>
                </a:solidFill>
              </a:rPr>
              <a:t>Erasmus+, Life etc.)</a:t>
            </a:r>
          </a:p>
          <a:p>
            <a:pPr lvl="4" algn="just"/>
            <a:endParaRPr lang="sk-SK" dirty="0" smtClean="0">
              <a:solidFill>
                <a:schemeClr val="tx2"/>
              </a:solidFill>
            </a:endParaRPr>
          </a:p>
          <a:p>
            <a:pPr lvl="4" algn="just"/>
            <a:endParaRPr lang="sk-SK" dirty="0" smtClean="0">
              <a:solidFill>
                <a:schemeClr val="tx2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7030A0"/>
                </a:solidFill>
              </a:rPr>
              <a:t>Who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will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be</a:t>
            </a:r>
            <a:r>
              <a:rPr lang="sk-SK" b="1" dirty="0" smtClean="0">
                <a:solidFill>
                  <a:srgbClr val="7030A0"/>
                </a:solidFill>
              </a:rPr>
              <a:t> </a:t>
            </a:r>
            <a:r>
              <a:rPr lang="sk-SK" b="1" dirty="0" err="1" smtClean="0">
                <a:solidFill>
                  <a:srgbClr val="7030A0"/>
                </a:solidFill>
              </a:rPr>
              <a:t>involved</a:t>
            </a:r>
            <a:r>
              <a:rPr lang="sk-SK" b="1" dirty="0" smtClean="0">
                <a:solidFill>
                  <a:srgbClr val="7030A0"/>
                </a:solidFill>
              </a:rPr>
              <a:t>?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>
                <a:solidFill>
                  <a:schemeClr val="tx2"/>
                </a:solidFill>
              </a:rPr>
              <a:t>All Danube countries </a:t>
            </a:r>
            <a:endParaRPr lang="sk-SK" dirty="0">
              <a:solidFill>
                <a:schemeClr val="tx2"/>
              </a:solidFill>
            </a:endParaRPr>
          </a:p>
          <a:p>
            <a:pPr algn="just"/>
            <a:r>
              <a:rPr lang="sk-SK" dirty="0">
                <a:solidFill>
                  <a:schemeClr val="tx2"/>
                </a:solidFill>
              </a:rPr>
              <a:t>I</a:t>
            </a:r>
            <a:r>
              <a:rPr lang="en-US" dirty="0">
                <a:solidFill>
                  <a:schemeClr val="tx2"/>
                </a:solidFill>
              </a:rPr>
              <a:t>n the case of Widening participation we may think  about  taking  other  European countries  on board </a:t>
            </a:r>
            <a:endParaRPr lang="sk-SK" dirty="0">
              <a:solidFill>
                <a:schemeClr val="tx2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83568" y="6396521"/>
            <a:ext cx="82809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PA7 Steering Group Meeting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                         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3 </a:t>
            </a:r>
            <a:r>
              <a:rPr lang="sk-SK" b="1" dirty="0" err="1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lang="sk-SK" b="1" dirty="0" smtClean="0">
                <a:solidFill>
                  <a:schemeClr val="bg1">
                    <a:lumMod val="50000"/>
                  </a:schemeClr>
                </a:solidFill>
              </a:rPr>
              <a:t> 2020</a:t>
            </a:r>
            <a:r>
              <a:rPr lang="sk-SK" b="1" dirty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9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37244" y="1681572"/>
            <a:ext cx="8820472" cy="20101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r>
              <a:rPr lang="sk-SK" sz="2400" dirty="0" smtClean="0">
                <a:solidFill>
                  <a:srgbClr val="0070C0"/>
                </a:solidFill>
              </a:rPr>
              <a:t>                                lubica.pitlova@minedu.sk</a:t>
            </a:r>
            <a:r>
              <a:rPr lang="sk-SK" sz="2400" dirty="0">
                <a:solidFill>
                  <a:srgbClr val="0070C0"/>
                </a:solidFill>
              </a:rPr>
              <a:t>		</a:t>
            </a:r>
            <a:r>
              <a:rPr lang="en-US" sz="2400" dirty="0">
                <a:solidFill>
                  <a:srgbClr val="0070C0"/>
                </a:solidFill>
              </a:rPr>
              <a:t>     </a:t>
            </a:r>
            <a:endParaRPr lang="en-GB" dirty="0"/>
          </a:p>
        </p:txBody>
      </p:sp>
      <p:pic>
        <p:nvPicPr>
          <p:cNvPr id="7" name="Picture 2" descr="C:\Users\Blaskó\Desktop\4da56c6e4199ee90672a68bb2f18884f-Brow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2" y="4102340"/>
            <a:ext cx="453097" cy="45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Blaskó\Desktop\square-facebook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2" y="4731229"/>
            <a:ext cx="449586" cy="4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ĺžnik 5"/>
          <p:cNvSpPr/>
          <p:nvPr/>
        </p:nvSpPr>
        <p:spPr>
          <a:xfrm>
            <a:off x="310791" y="908720"/>
            <a:ext cx="849694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2" descr="Image result for thank you for attention icon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523" b="33058"/>
          <a:stretch/>
        </p:blipFill>
        <p:spPr bwMode="auto">
          <a:xfrm>
            <a:off x="1207554" y="200330"/>
            <a:ext cx="6768751" cy="184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 descr="Image result for arrow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1583152" y="3838355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more information:</a:t>
            </a:r>
            <a:endParaRPr lang="sk-SK" sz="3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1" b="56590"/>
          <a:stretch/>
        </p:blipFill>
        <p:spPr bwMode="auto">
          <a:xfrm>
            <a:off x="773902" y="5376272"/>
            <a:ext cx="554335" cy="51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dĺžnik 13"/>
          <p:cNvSpPr/>
          <p:nvPr/>
        </p:nvSpPr>
        <p:spPr>
          <a:xfrm>
            <a:off x="1469440" y="1743630"/>
            <a:ext cx="61796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Contact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sk-SK" sz="3600" b="1" cap="none" spc="0" dirty="0" err="1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details</a:t>
            </a:r>
            <a:r>
              <a:rPr lang="sk-SK" sz="3600" b="1" cap="none" spc="0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</a:p>
        </p:txBody>
      </p:sp>
      <p:sp>
        <p:nvSpPr>
          <p:cNvPr id="15" name="Zástupný symbol obsahu 2"/>
          <p:cNvSpPr txBox="1">
            <a:spLocks/>
          </p:cNvSpPr>
          <p:nvPr/>
        </p:nvSpPr>
        <p:spPr>
          <a:xfrm>
            <a:off x="1682635" y="4190355"/>
            <a:ext cx="6336704" cy="201018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en-GB" dirty="0"/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www.danubeknowledgesociety.eu</a:t>
            </a:r>
          </a:p>
          <a:p>
            <a:pPr marL="0" indent="0" algn="ctr">
              <a:buNone/>
            </a:pPr>
            <a:r>
              <a:rPr lang="sk-SK" dirty="0">
                <a:solidFill>
                  <a:srgbClr val="0070C0"/>
                </a:solidFill>
              </a:rPr>
              <a:t>f</a:t>
            </a:r>
            <a:r>
              <a:rPr lang="en-GB" dirty="0">
                <a:solidFill>
                  <a:srgbClr val="0070C0"/>
                </a:solidFill>
              </a:rPr>
              <a:t>acebook.com/</a:t>
            </a:r>
            <a:r>
              <a:rPr lang="en-GB" dirty="0" err="1">
                <a:solidFill>
                  <a:srgbClr val="0070C0"/>
                </a:solidFill>
              </a:rPr>
              <a:t>DanubeKnowledgeSociety</a:t>
            </a:r>
            <a:endParaRPr lang="sk-SK" dirty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rgbClr val="0070C0"/>
                </a:solidFill>
              </a:rPr>
              <a:t>#</a:t>
            </a:r>
            <a:r>
              <a:rPr lang="sk-SK" sz="2600" dirty="0" err="1">
                <a:solidFill>
                  <a:srgbClr val="0070C0"/>
                </a:solidFill>
              </a:rPr>
              <a:t>DanubeKnowledgeSociety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sk-SK" sz="2600" dirty="0">
                <a:solidFill>
                  <a:srgbClr val="0070C0"/>
                </a:solidFill>
              </a:rPr>
              <a:t> </a:t>
            </a:r>
            <a:endParaRPr lang="sk-SK" sz="2600" dirty="0" smtClean="0">
              <a:solidFill>
                <a:srgbClr val="0070C0"/>
              </a:solidFill>
            </a:endParaRPr>
          </a:p>
          <a:p>
            <a:pPr marL="0" lvl="1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sk-SK" dirty="0">
                <a:solidFill>
                  <a:srgbClr val="0070C0"/>
                </a:solidFill>
              </a:rPr>
              <a:t>@</a:t>
            </a:r>
            <a:r>
              <a:rPr lang="sk-SK" dirty="0" err="1">
                <a:solidFill>
                  <a:srgbClr val="0070C0"/>
                </a:solidFill>
              </a:rPr>
              <a:t>EUSDR_knowledge</a:t>
            </a:r>
            <a:endParaRPr lang="en-GB" sz="2600" dirty="0">
              <a:solidFill>
                <a:srgbClr val="0070C0"/>
              </a:solidFill>
            </a:endParaRPr>
          </a:p>
          <a:p>
            <a:pPr marL="0" indent="0">
              <a:buFont typeface="Wingdings 3"/>
              <a:buNone/>
            </a:pPr>
            <a:endParaRPr lang="sk-SK" u="sng" dirty="0"/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 marL="0" indent="0" algn="ctr">
              <a:buFont typeface="Wingdings 3"/>
              <a:buNone/>
            </a:pPr>
            <a:endParaRPr lang="sk-SK" u="sng" dirty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sk-SK" b="1" dirty="0">
              <a:solidFill>
                <a:srgbClr val="0E4194"/>
              </a:solidFill>
            </a:endParaRPr>
          </a:p>
          <a:p>
            <a:pPr marL="457200" lvl="1" indent="0" algn="ctr">
              <a:lnSpc>
                <a:spcPct val="150000"/>
              </a:lnSpc>
              <a:buClr>
                <a:srgbClr val="0E4194"/>
              </a:buClr>
              <a:buSzPct val="25000"/>
              <a:buFont typeface="Wingdings 3"/>
              <a:buNone/>
            </a:pPr>
            <a:endParaRPr lang="en-GB" dirty="0">
              <a:solidFill>
                <a:srgbClr val="7030A0"/>
              </a:solidFill>
            </a:endParaRPr>
          </a:p>
          <a:p>
            <a:pPr marL="0" indent="0">
              <a:buFont typeface="Wingdings 3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2" name="AutoShape 2" descr="Image result for number 1 transparent background"/>
          <p:cNvSpPr>
            <a:spLocks noChangeAspect="1" noChangeArrowheads="1"/>
          </p:cNvSpPr>
          <p:nvPr/>
        </p:nvSpPr>
        <p:spPr bwMode="auto">
          <a:xfrm>
            <a:off x="1483073" y="573699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5" name="AutoShape 2" descr="data:image/png;base64,iVBORw0KGgoAAAANSUhEUgAAAJcAAACXCAMAAAAvQTlLAAAAXVBMVEUdofL///8AnfIAmvEUn/IAmPHw+P72+/7g8P37/v9LrvSt1/mazvjr9f5it/XK5fvZ7fx3v/bU6vw0p/O+4Pu22/qRyvfF4vttu/Wm1PmGxvd9wvY/qvMAk/FXs/TIycWmAAAEZElEQVR4nO2b6Y6zOgyGg2OWpuxbgTLc/2We0O2jA4WEhI6O5OfHSJU64cU4bxyTMkYQBEEQBEEQBEEQBEEQBPENEBFA/sG/FjIFeDFcu7ruMsFc+Gs1DxBYnUe+M3Lyoku2FLSvhxEhLp13vLPg71+CIuxNrqH/L8BK35nhhfBvLEReRwFfGWSLuNBVxq+nuaqRIL6nmZwMIpTKY4OswzThWsKQt8uqJH7D2ThFm8STn1KD/MLGcSqd20L8nVlvhEVcX+7hPDUGungiR2g18oCf12Q5p+CVeZVBdqHwbnepfGcQrsqaJpuJS0D3CL+r9n0UH1J+hi9uunaKw+dTaRVzLFCU5QkYVwSR7dPFkudApatwa1gryooEB87jMrruDFj0GiovNkOGk6+vcaqgiLtxWqrmx+xCE9+O+q0JBJlatNIqv0/LfJeqUdfbbdYbEeOpmq4n+e60Z+/Tq8I1Zdh7WrI8sdcqkP26kvToz2M9TUWRoDdwsNm8T9jH5RI/L4yL0TJZtS/zAduPE3Phyx/JtcuUKbAUgqDmsDhori4rMZIly4nFdcULi7kyVDZ7xw9NKkK24pRBW/xeALBQc1XJxVDWatmSZz2fZppGvC7GOw4QK8NHZcdcqe15FeX8Ssx3QlCtXyJoG1Egv21fVyvVKebxkhXVwtbmHS+9nLumZz/KNaEFXYyr1i7OSbUmdEobO1rUsCVFKlNd42qIhWaZsE1rqAt7IV0KemVjUiQ0bKPg4JTD2Jix/Civprp6OUh6vvZFqZzTCvgmO9qbruKxNfYjm7r2F4QvlJcWHQLjBqK6heuQ79sFTQBlU9VBp9/xIV5CbyuhRmxu99y+2TuOWa16Axr7snIbzWm0vggZr0J3XcsVvgGnzEp/nG8UhtpEhQ1ZzLq3lsYucce2V1hwiYewYbOU1sCzpEoCg8VHqdoRVQHtFWD+YPXVGnSWkiyx/MYPitBKlpm8E5oxvjxEF69lamqyqSWTeJANfVEU/dW4nN7bF1+G63Tc1tjd6V0G17onOjS2sz7ZvqYCid3sGqsKG5PRt7YEvVh5CauOeV0/B817Ad4R5xLMqwqj98afgdhQ1/mgMycQG0UsOOwoDAiDHLNcR7yBuP6yf43mgLn4D2h2FmLnQ2XJkP0M1Y6neVTOT5VB37S5p1VYpN85/oXc/dGxMxvteiXAPWvEK/3SATSETCfFrLxEUFDl9lqdgeQrpx4RhJ6HhXqnx/YBblzpFWL14bKAMxFq7ruj32cdrYBPgLucNedct2atto/07KHJ4kESZ12b7CglguygZzgkOu8UvxQsNtp6vLu5mh+SWU+AXXeVXEF2sMXLnG90exJ+HsMXvBRYo+Pvp6qBLx0eR2BdqjQhvbxjy0d3jlIGor5s2JdXduLDgaJjpbEhTKKlgtCPgkst2J/9LkH6Poqma6skD6LI86IgTcpzeI174N9I9RVev9jA24fbWvXHkgiCIAiCIAiCIAiCIAjif8d/KlY0EgRk7OkAAAAASUVORK5CYII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028" name="Picture 4" descr="Twitter nefunguje? Aktuálne problémy a výpadky | Downdetec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22" y="5970811"/>
            <a:ext cx="601315" cy="51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2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164</Words>
  <Application>Microsoft Office PowerPoint</Application>
  <PresentationFormat>Prezentácia na obrazovke (4:3)</PresentationFormat>
  <Paragraphs>37</Paragraphs>
  <Slides>5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Pôvod</vt:lpstr>
      <vt:lpstr>3 June 2020                           Online</vt:lpstr>
      <vt:lpstr>What is the aim?</vt:lpstr>
      <vt:lpstr>How to achieve it?</vt:lpstr>
      <vt:lpstr>Who will be involved?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Ľubica Pitlová</cp:lastModifiedBy>
  <cp:revision>457</cp:revision>
  <cp:lastPrinted>2019-01-21T15:16:01Z</cp:lastPrinted>
  <dcterms:created xsi:type="dcterms:W3CDTF">2015-12-01T15:20:12Z</dcterms:created>
  <dcterms:modified xsi:type="dcterms:W3CDTF">2020-06-02T07:47:54Z</dcterms:modified>
</cp:coreProperties>
</file>